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59" Target="slides/slide24.xml" Type="http://schemas.openxmlformats.org/officeDocument/2006/relationships/slide"/><Relationship Id="rId6" Target="fonts/font6.fntdata" Type="http://schemas.openxmlformats.org/officeDocument/2006/relationships/font"/><Relationship Id="rId60" Target="slides/slide2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794148" y="3054715"/>
            <a:ext cx="4177570" cy="41775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69807" y="6464659"/>
            <a:ext cx="775449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FFFFFF"/>
                </a:solidFill>
                <a:latin typeface="Poppins"/>
              </a:rPr>
              <a:t>JESUS PRIEGO MORALES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69807" y="645000"/>
            <a:ext cx="2552231" cy="2552231"/>
          </a:xfrm>
          <a:custGeom>
            <a:avLst/>
            <a:gdLst/>
            <a:ahLst/>
            <a:cxnLst/>
            <a:rect r="r" b="b" t="t" l="l"/>
            <a:pathLst>
              <a:path h="2552231" w="2552231">
                <a:moveTo>
                  <a:pt x="0" y="0"/>
                </a:moveTo>
                <a:lnTo>
                  <a:pt x="2552231" y="0"/>
                </a:lnTo>
                <a:lnTo>
                  <a:pt x="2552231" y="2552231"/>
                </a:lnTo>
                <a:lnTo>
                  <a:pt x="0" y="25522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921131"/>
            <a:ext cx="16230600" cy="213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93"/>
              </a:lnSpc>
              <a:spcBef>
                <a:spcPct val="0"/>
              </a:spcBef>
            </a:pPr>
            <a:r>
              <a:rPr lang="en-US" sz="11852">
                <a:solidFill>
                  <a:srgbClr val="FFFFFF"/>
                </a:solidFill>
                <a:latin typeface="Poppins"/>
              </a:rPr>
              <a:t>TEXT CLASSIFICATION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9807" y="7066868"/>
            <a:ext cx="775449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FFFFFF"/>
                </a:solidFill>
                <a:latin typeface="Poppins"/>
              </a:rPr>
              <a:t>FACULTAD DE CIENCIAS UNAM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04808" y="8698865"/>
            <a:ext cx="7754492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FFFFFF"/>
                </a:solidFill>
                <a:latin typeface="Poppins Bold"/>
              </a:rPr>
              <a:t>INTRODUCCIÓN A DEEP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611319" y="6368098"/>
            <a:ext cx="8887797" cy="2362696"/>
          </a:xfrm>
          <a:custGeom>
            <a:avLst/>
            <a:gdLst/>
            <a:ahLst/>
            <a:cxnLst/>
            <a:rect r="r" b="b" t="t" l="l"/>
            <a:pathLst>
              <a:path h="2362696" w="8887797">
                <a:moveTo>
                  <a:pt x="0" y="0"/>
                </a:moveTo>
                <a:lnTo>
                  <a:pt x="8887797" y="0"/>
                </a:lnTo>
                <a:lnTo>
                  <a:pt x="8887797" y="2362695"/>
                </a:lnTo>
                <a:lnTo>
                  <a:pt x="0" y="2362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0032"/>
            <a:ext cx="8546615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USANDO ZERO-SHOT 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94763" y="4064141"/>
            <a:ext cx="11898474" cy="135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Descarga de paqueterías y modelos desde Hugging face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541418" y="4040610"/>
            <a:ext cx="11205164" cy="4125393"/>
          </a:xfrm>
          <a:custGeom>
            <a:avLst/>
            <a:gdLst/>
            <a:ahLst/>
            <a:cxnLst/>
            <a:rect r="r" b="b" t="t" l="l"/>
            <a:pathLst>
              <a:path h="4125393" w="11205164">
                <a:moveTo>
                  <a:pt x="0" y="0"/>
                </a:moveTo>
                <a:lnTo>
                  <a:pt x="11205164" y="0"/>
                </a:lnTo>
                <a:lnTo>
                  <a:pt x="11205164" y="4125393"/>
                </a:lnTo>
                <a:lnTo>
                  <a:pt x="0" y="4125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2" r="0" b="-112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0032"/>
            <a:ext cx="8546615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USANDO ZERO-SHOT CLASSIFICATION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050032"/>
            <a:ext cx="8546615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USANDO ZERO-SHOT CLASSIFICATION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94763" y="4663619"/>
            <a:ext cx="11898474" cy="202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Accuracy de 73.64%</a:t>
            </a:r>
          </a:p>
          <a:p>
            <a:pPr algn="ctr">
              <a:lnSpc>
                <a:spcPts val="5260"/>
              </a:lnSpc>
            </a:pPr>
          </a:p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  <a:ea typeface="Poppins Bold Italics"/>
              </a:rPr>
              <a:t>Nada mal, eh... 😏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050032"/>
            <a:ext cx="7882134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TRANSFORMERS DESDE CERO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94763" y="4064141"/>
            <a:ext cx="11898474" cy="4025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Procedimiento</a:t>
            </a:r>
          </a:p>
          <a:p>
            <a:pPr algn="ctr">
              <a:lnSpc>
                <a:spcPts val="5260"/>
              </a:lnSpc>
            </a:pP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Definir capa trasnformers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Definir Positional Embeddig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Colocar una capa de salida de 3 neuronas para la clasificación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84668" y="3956301"/>
            <a:ext cx="8790647" cy="4475776"/>
          </a:xfrm>
          <a:custGeom>
            <a:avLst/>
            <a:gdLst/>
            <a:ahLst/>
            <a:cxnLst/>
            <a:rect r="r" b="b" t="t" l="l"/>
            <a:pathLst>
              <a:path h="4475776" w="8790647">
                <a:moveTo>
                  <a:pt x="0" y="0"/>
                </a:moveTo>
                <a:lnTo>
                  <a:pt x="8790647" y="0"/>
                </a:lnTo>
                <a:lnTo>
                  <a:pt x="8790647" y="4475776"/>
                </a:lnTo>
                <a:lnTo>
                  <a:pt x="0" y="447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2150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0032"/>
            <a:ext cx="7882134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TRANSFORMERS DESDE CERO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722977" y="3807057"/>
            <a:ext cx="7907684" cy="4774264"/>
          </a:xfrm>
          <a:custGeom>
            <a:avLst/>
            <a:gdLst/>
            <a:ahLst/>
            <a:cxnLst/>
            <a:rect r="r" b="b" t="t" l="l"/>
            <a:pathLst>
              <a:path h="4774264" w="7907684">
                <a:moveTo>
                  <a:pt x="0" y="0"/>
                </a:moveTo>
                <a:lnTo>
                  <a:pt x="7907684" y="0"/>
                </a:lnTo>
                <a:lnTo>
                  <a:pt x="7907684" y="4774264"/>
                </a:lnTo>
                <a:lnTo>
                  <a:pt x="0" y="4774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35374" y="4232927"/>
            <a:ext cx="9207431" cy="3059955"/>
          </a:xfrm>
          <a:custGeom>
            <a:avLst/>
            <a:gdLst/>
            <a:ahLst/>
            <a:cxnLst/>
            <a:rect r="r" b="b" t="t" l="l"/>
            <a:pathLst>
              <a:path h="3059955" w="9207431">
                <a:moveTo>
                  <a:pt x="0" y="0"/>
                </a:moveTo>
                <a:lnTo>
                  <a:pt x="9207431" y="0"/>
                </a:lnTo>
                <a:lnTo>
                  <a:pt x="9207431" y="3059954"/>
                </a:lnTo>
                <a:lnTo>
                  <a:pt x="0" y="3059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05268" y="6253037"/>
            <a:ext cx="8153962" cy="2705633"/>
          </a:xfrm>
          <a:custGeom>
            <a:avLst/>
            <a:gdLst/>
            <a:ahLst/>
            <a:cxnLst/>
            <a:rect r="r" b="b" t="t" l="l"/>
            <a:pathLst>
              <a:path h="2705633" w="8153962">
                <a:moveTo>
                  <a:pt x="0" y="0"/>
                </a:moveTo>
                <a:lnTo>
                  <a:pt x="8153962" y="0"/>
                </a:lnTo>
                <a:lnTo>
                  <a:pt x="8153962" y="2705633"/>
                </a:lnTo>
                <a:lnTo>
                  <a:pt x="0" y="2705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50032"/>
            <a:ext cx="7882134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TRANSFORMERS DESDE CERO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050032"/>
            <a:ext cx="7882134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TRANSFORMERS DESDE CERO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94763" y="4064141"/>
            <a:ext cx="11898474" cy="469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Definición de funciones</a:t>
            </a:r>
          </a:p>
          <a:p>
            <a:pPr>
              <a:lnSpc>
                <a:spcPts val="5260"/>
              </a:lnSpc>
            </a:pP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Optimizador (Adam)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Pérdida (sparse categorical crossentropy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Activación final (Sigmoid)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Métrica (accuracy)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185719" y="3420128"/>
            <a:ext cx="7389596" cy="5661681"/>
          </a:xfrm>
          <a:custGeom>
            <a:avLst/>
            <a:gdLst/>
            <a:ahLst/>
            <a:cxnLst/>
            <a:rect r="r" b="b" t="t" l="l"/>
            <a:pathLst>
              <a:path h="5661681" w="7389596">
                <a:moveTo>
                  <a:pt x="0" y="0"/>
                </a:moveTo>
                <a:lnTo>
                  <a:pt x="7389596" y="0"/>
                </a:lnTo>
                <a:lnTo>
                  <a:pt x="7389596" y="5661681"/>
                </a:lnTo>
                <a:lnTo>
                  <a:pt x="0" y="5661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0032"/>
            <a:ext cx="7882134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TRANSFORMERS DESDE CERO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15330" y="5668802"/>
            <a:ext cx="6775593" cy="38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sz="2340">
                <a:solidFill>
                  <a:srgbClr val="FFFFFF"/>
                </a:solidFill>
                <a:latin typeface="Poppins Bold Italics"/>
              </a:rPr>
              <a:t>Necesario un drop-out de 85%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87530" y="3797644"/>
            <a:ext cx="5460768" cy="4382098"/>
          </a:xfrm>
          <a:custGeom>
            <a:avLst/>
            <a:gdLst/>
            <a:ahLst/>
            <a:cxnLst/>
            <a:rect r="r" b="b" t="t" l="l"/>
            <a:pathLst>
              <a:path h="4382098" w="5460768">
                <a:moveTo>
                  <a:pt x="0" y="0"/>
                </a:moveTo>
                <a:lnTo>
                  <a:pt x="5460768" y="0"/>
                </a:lnTo>
                <a:lnTo>
                  <a:pt x="5460768" y="4382098"/>
                </a:lnTo>
                <a:lnTo>
                  <a:pt x="0" y="4382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1434" y="3696193"/>
            <a:ext cx="5901418" cy="4483549"/>
          </a:xfrm>
          <a:custGeom>
            <a:avLst/>
            <a:gdLst/>
            <a:ahLst/>
            <a:cxnLst/>
            <a:rect r="r" b="b" t="t" l="l"/>
            <a:pathLst>
              <a:path h="4483549" w="5901418">
                <a:moveTo>
                  <a:pt x="0" y="0"/>
                </a:moveTo>
                <a:lnTo>
                  <a:pt x="5901418" y="0"/>
                </a:lnTo>
                <a:lnTo>
                  <a:pt x="5901418" y="4483549"/>
                </a:lnTo>
                <a:lnTo>
                  <a:pt x="0" y="4483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12" r="0" b="-281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50032"/>
            <a:ext cx="7882134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TRANSFORMERS DESDE CERO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93247" y="8646662"/>
            <a:ext cx="6775593" cy="7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sz="2340">
                <a:solidFill>
                  <a:srgbClr val="FFFFFF"/>
                </a:solidFill>
                <a:latin typeface="Poppins Bold Italics"/>
              </a:rPr>
              <a:t>Claro sobreajuste aunque sólo sean 3 épocas. Sin embargo...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050032"/>
            <a:ext cx="8546615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TRANSFORMERS DESDE CERO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11607" y="4786671"/>
            <a:ext cx="11898474" cy="202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Accuracy de 83.29%</a:t>
            </a:r>
          </a:p>
          <a:p>
            <a:pPr algn="ctr">
              <a:lnSpc>
                <a:spcPts val="5260"/>
              </a:lnSpc>
            </a:pPr>
          </a:p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  <a:ea typeface="Poppins Bold Italics"/>
              </a:rPr>
              <a:t>Una mejora de casi 10% 😎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55258" y="4037581"/>
            <a:ext cx="7888742" cy="3480327"/>
          </a:xfrm>
          <a:custGeom>
            <a:avLst/>
            <a:gdLst/>
            <a:ahLst/>
            <a:cxnLst/>
            <a:rect r="r" b="b" t="t" l="l"/>
            <a:pathLst>
              <a:path h="3480327" w="7888742">
                <a:moveTo>
                  <a:pt x="0" y="0"/>
                </a:moveTo>
                <a:lnTo>
                  <a:pt x="7888742" y="0"/>
                </a:lnTo>
                <a:lnTo>
                  <a:pt x="7888742" y="3480327"/>
                </a:lnTo>
                <a:lnTo>
                  <a:pt x="0" y="3480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12955" y="1636022"/>
            <a:ext cx="6007902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¿COMPRENSIÓN DE LENGUAJE?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10864" y="3970906"/>
            <a:ext cx="7346345" cy="535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0458" indent="-445229" lvl="1">
              <a:lnSpc>
                <a:spcPts val="5279"/>
              </a:lnSpc>
              <a:buFont typeface="Arial"/>
              <a:buChar char="•"/>
            </a:pPr>
            <a:r>
              <a:rPr lang="en-US" sz="4124">
                <a:solidFill>
                  <a:srgbClr val="FFFFFF"/>
                </a:solidFill>
                <a:latin typeface="Poppins Bold Italics"/>
              </a:rPr>
              <a:t>Datos numéricos bien manejables</a:t>
            </a:r>
          </a:p>
          <a:p>
            <a:pPr marL="890458" indent="-445229" lvl="1">
              <a:lnSpc>
                <a:spcPts val="5279"/>
              </a:lnSpc>
              <a:buFont typeface="Arial"/>
              <a:buChar char="•"/>
            </a:pPr>
            <a:r>
              <a:rPr lang="en-US" sz="4124">
                <a:solidFill>
                  <a:srgbClr val="FFFFFF"/>
                </a:solidFill>
                <a:latin typeface="Poppins Bold Italics"/>
              </a:rPr>
              <a:t>Sintaxis, reglas gramáticales</a:t>
            </a:r>
          </a:p>
          <a:p>
            <a:pPr marL="890458" indent="-445229" lvl="1">
              <a:lnSpc>
                <a:spcPts val="5279"/>
              </a:lnSpc>
              <a:buFont typeface="Arial"/>
              <a:buChar char="•"/>
            </a:pPr>
            <a:r>
              <a:rPr lang="en-US" sz="4124">
                <a:solidFill>
                  <a:srgbClr val="FFFFFF"/>
                </a:solidFill>
                <a:latin typeface="Poppins Bold Italics"/>
              </a:rPr>
              <a:t>:v, UNAM, xd, XD, “ojos que no ven, corazón que no siente...”,etc</a:t>
            </a:r>
          </a:p>
          <a:p>
            <a:pPr>
              <a:lnSpc>
                <a:spcPts val="527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050032"/>
            <a:ext cx="7882134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TRANSFER-LEARNING</a:t>
            </a:r>
          </a:p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MODELO BERT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94763" y="3739911"/>
            <a:ext cx="11898474" cy="469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Procedimiento</a:t>
            </a:r>
          </a:p>
          <a:p>
            <a:pPr algn="ctr">
              <a:lnSpc>
                <a:spcPts val="5260"/>
              </a:lnSpc>
            </a:pP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Convertir dataset en hugging face dataset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Usar los tokenizadores del modelo Bert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Cargamos los pesos del modelo menos la última capa (capa de clasificación)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65550" y="8793044"/>
            <a:ext cx="7693750" cy="8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657">
                <a:solidFill>
                  <a:srgbClr val="E14761"/>
                </a:solidFill>
                <a:latin typeface="Poppins Bold Italics"/>
                <a:ea typeface="Poppins Bold Italics"/>
              </a:rPr>
              <a:t>Lo importarte no es saber, si no conocer a la persona que sí 🥵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050032"/>
            <a:ext cx="7882134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TRANSFER-LEARNING</a:t>
            </a:r>
          </a:p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MODELO BERT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94763" y="4552054"/>
            <a:ext cx="11898474" cy="269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Procedimiento</a:t>
            </a:r>
          </a:p>
          <a:p>
            <a:pPr algn="ctr">
              <a:lnSpc>
                <a:spcPts val="5260"/>
              </a:lnSpc>
            </a:pP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Definir parametros de entrenamiento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entrenar con nuevos datos y etiquetas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44881" y="5433432"/>
            <a:ext cx="16616895" cy="1736234"/>
          </a:xfrm>
          <a:custGeom>
            <a:avLst/>
            <a:gdLst/>
            <a:ahLst/>
            <a:cxnLst/>
            <a:rect r="r" b="b" t="t" l="l"/>
            <a:pathLst>
              <a:path h="1736234" w="16616895">
                <a:moveTo>
                  <a:pt x="0" y="0"/>
                </a:moveTo>
                <a:lnTo>
                  <a:pt x="16616896" y="0"/>
                </a:lnTo>
                <a:lnTo>
                  <a:pt x="16616896" y="1736234"/>
                </a:lnTo>
                <a:lnTo>
                  <a:pt x="0" y="1736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0032"/>
            <a:ext cx="7882134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TRANSFER-LEARNING</a:t>
            </a:r>
          </a:p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MODELO BERT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807020" y="5143500"/>
            <a:ext cx="12673960" cy="1472304"/>
          </a:xfrm>
          <a:custGeom>
            <a:avLst/>
            <a:gdLst/>
            <a:ahLst/>
            <a:cxnLst/>
            <a:rect r="r" b="b" t="t" l="l"/>
            <a:pathLst>
              <a:path h="1472304" w="12673960">
                <a:moveTo>
                  <a:pt x="0" y="0"/>
                </a:moveTo>
                <a:lnTo>
                  <a:pt x="12673960" y="0"/>
                </a:lnTo>
                <a:lnTo>
                  <a:pt x="12673960" y="1472304"/>
                </a:lnTo>
                <a:lnTo>
                  <a:pt x="0" y="1472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0032"/>
            <a:ext cx="7882134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TRANSFER-LEARNING</a:t>
            </a:r>
          </a:p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MODELO BERT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18541" y="4275540"/>
            <a:ext cx="8496788" cy="4156537"/>
          </a:xfrm>
          <a:custGeom>
            <a:avLst/>
            <a:gdLst/>
            <a:ahLst/>
            <a:cxnLst/>
            <a:rect r="r" b="b" t="t" l="l"/>
            <a:pathLst>
              <a:path h="4156537" w="8496788">
                <a:moveTo>
                  <a:pt x="0" y="0"/>
                </a:moveTo>
                <a:lnTo>
                  <a:pt x="8496789" y="0"/>
                </a:lnTo>
                <a:lnTo>
                  <a:pt x="8496789" y="4156537"/>
                </a:lnTo>
                <a:lnTo>
                  <a:pt x="0" y="4156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0032"/>
            <a:ext cx="7882134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TRANSFER-LEARNING</a:t>
            </a:r>
          </a:p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MODELO BERT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04724" y="4939454"/>
            <a:ext cx="8203654" cy="2771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7"/>
              </a:lnSpc>
            </a:pPr>
            <a:r>
              <a:rPr lang="en-US" sz="2833">
                <a:solidFill>
                  <a:srgbClr val="FFFFFF"/>
                </a:solidFill>
                <a:latin typeface="Poppins Bold Italics"/>
                <a:ea typeface="Poppins Bold Italics"/>
              </a:rPr>
              <a:t>Tremendo fracaso 😭</a:t>
            </a:r>
          </a:p>
          <a:p>
            <a:pPr algn="ctr">
              <a:lnSpc>
                <a:spcPts val="3627"/>
              </a:lnSpc>
            </a:pPr>
          </a:p>
          <a:p>
            <a:pPr algn="ctr">
              <a:lnSpc>
                <a:spcPts val="3627"/>
              </a:lnSpc>
            </a:pPr>
            <a:r>
              <a:rPr lang="en-US" sz="2833">
                <a:solidFill>
                  <a:srgbClr val="FFFFFF"/>
                </a:solidFill>
                <a:latin typeface="Poppins Bold Italics"/>
              </a:rPr>
              <a:t>Pero... esta es la mejor forma</a:t>
            </a:r>
          </a:p>
          <a:p>
            <a:pPr algn="ctr">
              <a:lnSpc>
                <a:spcPts val="3627"/>
              </a:lnSpc>
            </a:pPr>
          </a:p>
          <a:p>
            <a:pPr algn="ctr">
              <a:lnSpc>
                <a:spcPts val="3627"/>
              </a:lnSpc>
            </a:pPr>
            <a:r>
              <a:rPr lang="en-US" sz="2833">
                <a:solidFill>
                  <a:srgbClr val="FFFFFF"/>
                </a:solidFill>
                <a:latin typeface="Poppins Bold Italics"/>
              </a:rPr>
              <a:t>predecir incluso con palabras no usadas en el dataset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4811" y="607952"/>
            <a:ext cx="2993353" cy="870896"/>
            <a:chOff x="0" y="0"/>
            <a:chExt cx="2269857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9857" cy="660400"/>
            </a:xfrm>
            <a:custGeom>
              <a:avLst/>
              <a:gdLst/>
              <a:ahLst/>
              <a:cxnLst/>
              <a:rect r="r" b="b" t="t" l="l"/>
              <a:pathLst>
                <a:path h="660400" w="2269857">
                  <a:moveTo>
                    <a:pt x="21453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5397" y="0"/>
                  </a:lnTo>
                  <a:cubicBezTo>
                    <a:pt x="2213977" y="0"/>
                    <a:pt x="2269857" y="55880"/>
                    <a:pt x="2269857" y="124460"/>
                  </a:cubicBezTo>
                  <a:lnTo>
                    <a:pt x="2269857" y="535940"/>
                  </a:lnTo>
                  <a:cubicBezTo>
                    <a:pt x="2269857" y="604520"/>
                    <a:pt x="2213977" y="660400"/>
                    <a:pt x="2145397" y="660400"/>
                  </a:cubicBezTo>
                  <a:close/>
                </a:path>
              </a:pathLst>
            </a:custGeom>
            <a:solidFill>
              <a:srgbClr val="191B1A">
                <a:alpha val="8000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34006" y="2270492"/>
            <a:ext cx="4809425" cy="480942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3027700"/>
            <a:ext cx="16230600" cy="292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10"/>
              </a:lnSpc>
              <a:spcBef>
                <a:spcPct val="0"/>
              </a:spcBef>
            </a:pPr>
            <a:r>
              <a:rPr lang="en-US" sz="16150">
                <a:solidFill>
                  <a:srgbClr val="FFFFFF"/>
                </a:solidFill>
                <a:latin typeface="Poppins"/>
              </a:rPr>
              <a:t>¡GRACIAS!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66754" y="6796707"/>
            <a:ext cx="775449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FFFFFF"/>
                </a:solidFill>
                <a:latin typeface="Poppins"/>
              </a:rPr>
              <a:t>¿PREGUNTAS?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45799" y="7937167"/>
            <a:ext cx="6504836" cy="37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246">
                <a:solidFill>
                  <a:srgbClr val="FFFFFF"/>
                </a:solidFill>
                <a:latin typeface="Poppins Bold Italics"/>
              </a:rPr>
              <a:t>Mil gracias a hugging face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55258" y="3643815"/>
            <a:ext cx="7888742" cy="3480327"/>
          </a:xfrm>
          <a:custGeom>
            <a:avLst/>
            <a:gdLst/>
            <a:ahLst/>
            <a:cxnLst/>
            <a:rect r="r" b="b" t="t" l="l"/>
            <a:pathLst>
              <a:path h="3480327" w="7888742">
                <a:moveTo>
                  <a:pt x="0" y="0"/>
                </a:moveTo>
                <a:lnTo>
                  <a:pt x="7888742" y="0"/>
                </a:lnTo>
                <a:lnTo>
                  <a:pt x="7888742" y="3480327"/>
                </a:lnTo>
                <a:lnTo>
                  <a:pt x="0" y="3480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92093" y="2077246"/>
            <a:ext cx="2430011" cy="1823937"/>
          </a:xfrm>
          <a:custGeom>
            <a:avLst/>
            <a:gdLst/>
            <a:ahLst/>
            <a:cxnLst/>
            <a:rect r="r" b="b" t="t" l="l"/>
            <a:pathLst>
              <a:path h="1823937" w="2430011">
                <a:moveTo>
                  <a:pt x="0" y="0"/>
                </a:moveTo>
                <a:lnTo>
                  <a:pt x="2430011" y="0"/>
                </a:lnTo>
                <a:lnTo>
                  <a:pt x="2430011" y="1823938"/>
                </a:lnTo>
                <a:lnTo>
                  <a:pt x="0" y="1823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12955" y="1636022"/>
            <a:ext cx="6546275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DEJEMOSLE TODO A LA MÁQUINA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2920" y="3834509"/>
            <a:ext cx="7320937" cy="600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Redes neuronales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redes densas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interpretación de palabras como tokens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vectores caracterísiticos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clasificación de textos</a:t>
            </a:r>
          </a:p>
          <a:p>
            <a:pPr>
              <a:lnSpc>
                <a:spcPts val="5260"/>
              </a:lnSpc>
            </a:pPr>
          </a:p>
          <a:p>
            <a:pPr>
              <a:lnSpc>
                <a:spcPts val="526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692977" y="3320063"/>
            <a:ext cx="8264686" cy="5509791"/>
          </a:xfrm>
          <a:custGeom>
            <a:avLst/>
            <a:gdLst/>
            <a:ahLst/>
            <a:cxnLst/>
            <a:rect r="r" b="b" t="t" l="l"/>
            <a:pathLst>
              <a:path h="5509791" w="8264686">
                <a:moveTo>
                  <a:pt x="0" y="0"/>
                </a:moveTo>
                <a:lnTo>
                  <a:pt x="8264686" y="0"/>
                </a:lnTo>
                <a:lnTo>
                  <a:pt x="8264686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0032"/>
            <a:ext cx="8766372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EL PODER DE CONOCERSE A UNO MISMO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216" y="3703609"/>
            <a:ext cx="7320937" cy="467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Más información si las palabras se conocen entre ellas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Cabezal de auto-atención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Enmascar palabras</a:t>
            </a:r>
          </a:p>
          <a:p>
            <a:pPr>
              <a:lnSpc>
                <a:spcPts val="526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839029" y="3643275"/>
            <a:ext cx="8133356" cy="5412270"/>
          </a:xfrm>
          <a:custGeom>
            <a:avLst/>
            <a:gdLst/>
            <a:ahLst/>
            <a:cxnLst/>
            <a:rect r="r" b="b" t="t" l="l"/>
            <a:pathLst>
              <a:path h="5412270" w="8133356">
                <a:moveTo>
                  <a:pt x="0" y="0"/>
                </a:moveTo>
                <a:lnTo>
                  <a:pt x="8133356" y="0"/>
                </a:lnTo>
                <a:lnTo>
                  <a:pt x="8133356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50032"/>
            <a:ext cx="8766372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MÁS EXPERIMENTACIÓN, MAYOR CONOCIMIENTO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34856"/>
            <a:ext cx="7320937" cy="269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E14761"/>
                </a:solidFill>
                <a:latin typeface="Poppins Bold Italics"/>
              </a:rPr>
              <a:t>Multi</a:t>
            </a:r>
            <a:r>
              <a:rPr lang="en-US" sz="4110">
                <a:solidFill>
                  <a:srgbClr val="FFFFFF"/>
                </a:solidFill>
                <a:latin typeface="Poppins Bold Italics"/>
              </a:rPr>
              <a:t>cabezal de auto-atención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Arquitectura transformers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19070" y="2386334"/>
            <a:ext cx="1080030" cy="108003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41925" y="2533101"/>
            <a:ext cx="8402075" cy="5072753"/>
          </a:xfrm>
          <a:custGeom>
            <a:avLst/>
            <a:gdLst/>
            <a:ahLst/>
            <a:cxnLst/>
            <a:rect r="r" b="b" t="t" l="l"/>
            <a:pathLst>
              <a:path h="5072753" w="8402075">
                <a:moveTo>
                  <a:pt x="0" y="0"/>
                </a:moveTo>
                <a:lnTo>
                  <a:pt x="8402075" y="0"/>
                </a:lnTo>
                <a:lnTo>
                  <a:pt x="8402075" y="5072752"/>
                </a:lnTo>
                <a:lnTo>
                  <a:pt x="0" y="5072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53207" y="7918362"/>
            <a:ext cx="1186688" cy="791125"/>
          </a:xfrm>
          <a:custGeom>
            <a:avLst/>
            <a:gdLst/>
            <a:ahLst/>
            <a:cxnLst/>
            <a:rect r="r" b="b" t="t" l="l"/>
            <a:pathLst>
              <a:path h="791125" w="1186688">
                <a:moveTo>
                  <a:pt x="0" y="0"/>
                </a:moveTo>
                <a:lnTo>
                  <a:pt x="1186688" y="0"/>
                </a:lnTo>
                <a:lnTo>
                  <a:pt x="1186688" y="791125"/>
                </a:lnTo>
                <a:lnTo>
                  <a:pt x="0" y="791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90035" y="2451634"/>
            <a:ext cx="6269195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TRANSFORMERS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30901" y="4451834"/>
            <a:ext cx="6606835" cy="469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Multicabezal de auto-atención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Palabras conocen palabras</a:t>
            </a:r>
          </a:p>
          <a:p>
            <a:pPr marL="887378" indent="-443689" lvl="1">
              <a:lnSpc>
                <a:spcPts val="5260"/>
              </a:lnSpc>
              <a:spcBef>
                <a:spcPct val="0"/>
              </a:spcBef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Probabilidad de secuencia de palabras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98403" y="7851687"/>
            <a:ext cx="38725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¿Café el es perro?...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70746" y="8677910"/>
            <a:ext cx="35278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El perro es café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298" y="4307021"/>
            <a:ext cx="18291298" cy="1253857"/>
            <a:chOff x="0" y="0"/>
            <a:chExt cx="6672715" cy="457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72715" cy="457410"/>
            </a:xfrm>
            <a:custGeom>
              <a:avLst/>
              <a:gdLst/>
              <a:ahLst/>
              <a:cxnLst/>
              <a:rect r="r" b="b" t="t" l="l"/>
              <a:pathLst>
                <a:path h="457410" w="6672715">
                  <a:moveTo>
                    <a:pt x="0" y="0"/>
                  </a:moveTo>
                  <a:lnTo>
                    <a:pt x="6672715" y="0"/>
                  </a:lnTo>
                  <a:lnTo>
                    <a:pt x="6672715" y="457410"/>
                  </a:lnTo>
                  <a:lnTo>
                    <a:pt x="0" y="457410"/>
                  </a:lnTo>
                  <a:close/>
                </a:path>
              </a:pathLst>
            </a:custGeom>
            <a:solidFill>
              <a:srgbClr val="E1476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379783" y="1847384"/>
            <a:ext cx="1080030" cy="108003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561266" y="4450438"/>
            <a:ext cx="11162170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PONIENDO TODO A PRUEBA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050032"/>
            <a:ext cx="8546615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DATASET “PHYSICS VS CHEMISTRY VS BIOLOGY”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94763" y="4064141"/>
            <a:ext cx="11898474" cy="335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Datos recolectados usando Praw APi de Reddit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10281 comentarios clasificados entre física, química y biología</a:t>
            </a:r>
          </a:p>
          <a:p>
            <a:pPr marL="887378" indent="-443689" lvl="1">
              <a:lnSpc>
                <a:spcPts val="5260"/>
              </a:lnSpc>
              <a:buFont typeface="Arial"/>
              <a:buChar char="•"/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1-1274 palabras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75315" y="1957448"/>
            <a:ext cx="1080030" cy="108003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14761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050032"/>
            <a:ext cx="8546615" cy="1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>
                <a:solidFill>
                  <a:srgbClr val="FFFFFF"/>
                </a:solidFill>
                <a:latin typeface="Poppins"/>
              </a:rPr>
              <a:t>USANDO ZERO-SHOT CLASSIFICATION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94763" y="4064141"/>
            <a:ext cx="11898474" cy="469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Modelo pre-entrenado bart-large con etiquetas</a:t>
            </a:r>
          </a:p>
          <a:p>
            <a:pPr algn="ctr">
              <a:lnSpc>
                <a:spcPts val="5260"/>
              </a:lnSpc>
            </a:pPr>
          </a:p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Clasificación de textos en </a:t>
            </a:r>
            <a:r>
              <a:rPr lang="en-US" sz="4110">
                <a:solidFill>
                  <a:srgbClr val="E14761"/>
                </a:solidFill>
                <a:latin typeface="Poppins Bold Italics"/>
              </a:rPr>
              <a:t>etiquetas nunca vistas</a:t>
            </a:r>
          </a:p>
          <a:p>
            <a:pPr algn="ctr">
              <a:lnSpc>
                <a:spcPts val="5260"/>
              </a:lnSpc>
            </a:pPr>
          </a:p>
          <a:p>
            <a:pPr algn="ctr">
              <a:lnSpc>
                <a:spcPts val="5260"/>
              </a:lnSpc>
            </a:pPr>
            <a:r>
              <a:rPr lang="en-US" sz="4110">
                <a:solidFill>
                  <a:srgbClr val="FFFFFF"/>
                </a:solidFill>
                <a:latin typeface="Poppins Bold Italics"/>
              </a:rPr>
              <a:t>Destinado para fine-tunning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DAF2nXWRjU4</dc:identifier>
  <dcterms:modified xsi:type="dcterms:W3CDTF">2011-08-01T06:04:30Z</dcterms:modified>
  <cp:revision>1</cp:revision>
  <dc:title>Text Classification</dc:title>
</cp:coreProperties>
</file>